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56" r:id="rId6"/>
    <p:sldId id="265" r:id="rId7"/>
    <p:sldId id="266" r:id="rId8"/>
    <p:sldId id="267" r:id="rId9"/>
    <p:sldId id="268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8"/>
    <p:restoredTop sz="77531" autoAdjust="0"/>
  </p:normalViewPr>
  <p:slideViewPr>
    <p:cSldViewPr snapToGrid="0">
      <p:cViewPr varScale="1">
        <p:scale>
          <a:sx n="86" d="100"/>
          <a:sy n="86" d="100"/>
        </p:scale>
        <p:origin x="17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5F181-A4CC-4F50-8A13-D5110463AA3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B1F81-4823-4A15-AB54-83142F96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cademies.org/event/09-15-2021/webinar-voting-and-health-expanding-opportunities-for-inclusio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pha.org/Policies-and-Advocacy/Public-Health-Policy-Statements/Policy-Database/2023/01/18/Access-to-Voting" TargetMode="External"/><Relationship Id="rId4" Type="http://schemas.openxmlformats.org/officeDocument/2006/relationships/hyperlink" Target="https://www.ama-assn.org/delivering-care/health-equity/another-question-patients-are-you-registered-vote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jlbc.gov/24AR/428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Thanks to CFA, we understand that Arizonans desire meaningful civic engagement that effectively solves problems and builds a democracy that serves everyone.  </a:t>
            </a:r>
          </a:p>
          <a:p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shared public value is the driving force propelling all our shared public values forward.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achieve any of them, strong civic engagement and leadership aren’t just desirable; they’re indispensable. </a:t>
            </a:r>
          </a:p>
          <a:p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today’s fast-changing media and information landscape, a community connected by active civic participation is healthier and can serve as a stronghold against divisive rhetoric and polarization.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1F81-4823-4A15-AB54-83142F96D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97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show the importance of strengthening civic health in Arizona, Vitalyst published a report to showcase the intersection of civic engagement and health.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partnership with the Healthy Democracy Healthy People Initiative, the report recognizes that civic participation and voting are important for health.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reflected in the report, “in 2021, a coalition of public health organizations analyzed voting structures and public health outcomes across the U.S.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coalition developed the Health &amp; Democracy Index to compare 12 public health indicators such as voter turnout and voting policies in each state.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Health &amp; Democracy Index provides a shared health equity analysis of voting policy and serves as a tool to strengthen civic and voting participation.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Health &amp; Democracy Index includes health measures only if there is an evidence-based link between the measure and civic engagement.”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1F81-4823-4A15-AB54-83142F96DF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0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index compares those indicators and voter turnout to the Cost of Voting Index, or COVI, which refers to the time and effort associated with casting a vote, and which may reflect the overall climate in a state.</a:t>
            </a:r>
            <a:endParaRPr lang="en-US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elections-related systems COVI includes registration deadlines; registration restrictions, such as no online voter registration; registration drive restrictions, such as training required by state; pre-registration for 16- and 17-year-olds; automatic voter registration; voting inconvenience, such as excuse required for vote absentee; voter ID laws; poll hours; and early voting.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Index shows how voting can shape individual and community health, and how voting barriers correlate with worse health outcomes.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1F81-4823-4A15-AB54-83142F96DF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45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just one more tool in the growing movement and body of research that shows the health and well-being of people and communities depend on the active participation and engagement of residents.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also why Vitalyst has prioritized its approach to strengthening civic health, including its support of: Arizona Town Hall for effective deliberation and consensus building; Arizona Gives Day to inspire charitable giving and more donations to local nonprofits; place-based community development through the Live Well AZ Incubator, and informing public policy and nonpartisan awareness building.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Democratic processes that are inclusive and robust are vital to creating the opportunity for everyone to be healthy. Civic health matters for Arizona.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1F81-4823-4A15-AB54-83142F96DF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2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let’s look at that concept – that a healthy democracy contributes to healthier people.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growing movement and body of research that shows the more civically engaged we are, the healthier we and our communities 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importance of civic participation to health has been made apparent by the U.S. Department of Health and Human Services.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2023, the country’s data-driven goals to improve health and well-being – Healthy People 2030 – elevated civic participation to a core objective.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are to continue to improve health, we must increase the proportion of voters who participate in our democratic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1F81-4823-4A15-AB54-83142F96DF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“We’ve learned that 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belonging and civic muscle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can significantly impact an individual’s and a community’s resilience and capacity to thrive,” says Rear Admiral Paul Reed, Deputy Assistant Secretary for Health and the Director at the Office of Disease Prevention and Health Promotion.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“Voting is one way for individuals to flex this civic muscle and help their communities determine a shared direction and shape a common vision.”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1F81-4823-4A15-AB54-83142F96DF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5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 message that is gaining ground in the health sector.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National Academies of Sciences, Engineering, and Medicine, as well as the , have added their platforms to growing the understanding of the relationship between civic participation and positive health outcomes.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 health organizations have also leveraged their voice in this movement.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has lifted civic and voter participation to address determinants of health and make progress on health disparities.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Voting and Health: Expanding Opportunities for Inclusion </a:t>
            </a:r>
            <a:r>
              <a:rPr lang="en-US" sz="1800" u="sng" dirty="0">
                <a:solidFill>
                  <a:srgbClr val="00A3E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https://www.nationalacademies.org/event/09-15-2021/webinar-voting-and-health-expanding-opportunities-for-inclusion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 question for patients: Are you registered to vote? </a:t>
            </a:r>
            <a:r>
              <a:rPr lang="en-US" sz="1800" u="sng" dirty="0">
                <a:solidFill>
                  <a:srgbClr val="00A3E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https://www.ama-assn.org/delivering-care/health-equity/another-question-patients-are-you-registered-vote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Advancing Health Equity through Protecting and Promoting Access to Voting </a:t>
            </a:r>
            <a:r>
              <a:rPr lang="en-US" sz="1800" u="sng" dirty="0">
                <a:solidFill>
                  <a:srgbClr val="00A3E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https://www.apha.org/Policies-and-Advocacy/Public-Health-Policy-Statements/Policy-Database/2023/01/18/Access-to-Voting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1F81-4823-4A15-AB54-83142F96D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 voting outcomes also have direct policy implications that affect our health.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Forty-four percent of Arizona’s General Fund is comprised of federal funds that support health-oriented programs like health insurance for low-income adults and children, nutritional and cash assistance, housing vouchers and loans, school grants and financial aid, and transportation construction.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888888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Joint Legislative Budget Committee staff, Fiscal Year 2024 Appropriations Report </a:t>
            </a:r>
            <a:r>
              <a:rPr lang="en-US" sz="1800" u="sng" dirty="0">
                <a:solidFill>
                  <a:srgbClr val="00A3E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https://www.azjlbc.gov/24AR/428.pdf</a:t>
            </a:r>
            <a:r>
              <a:rPr lang="en-US" sz="1800" dirty="0">
                <a:solidFill>
                  <a:srgbClr val="888888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1F81-4823-4A15-AB54-83142F96D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2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broader health indicators, referred to by Vitalyst Health Foundation as the “Elements of a Healthy Community,” often showcase that a person’s zip code, not their genetic code, determines life expectancy.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intersection of civic engagement and health link voting with other “civic health” measures that also improve the health of people and communities.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Things like belonging and social cohesion have evidence on self-reported health and well-being.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1F81-4823-4A15-AB54-83142F96DF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4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concept of civic health – how people and communities have the capacity to engage and unify to resolve problems – is one measured through County Health Rankings &amp; Roadmaps.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data again makes a “connection between civic health and thriving people and places.”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1F81-4823-4A15-AB54-83142F96DF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4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does this matter?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 data records the percentage of Arizonans who volunteer, belong to groups, or spend time or work with neighbors, often fall below national statistics.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highest data point shows less than half of Arizonans – 48.5% - contribute to charitable organizations.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efforts represent opportunities for the community to engage in civic life toward the common good.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are examples of activities that build social and cultural cohesion, and ultimately civic health.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1F81-4823-4A15-AB54-83142F96D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efforts represent opportunities for the community to engage in civic life toward the common good. 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are examples of activities that build social and cultural cohesion, and ultimately civic health.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B1F81-4823-4A15-AB54-83142F96DF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4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A6BA-377B-154E-5658-DC2316F6B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FEEE5-3874-2609-F9C0-A425317F0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EC4BF-B288-D472-AA10-4FB04DA3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FE2DB-43DE-9995-9FCC-9B777F0B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EE7B7-CA95-3A5C-8835-4E5AC813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5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D4D8-976A-8524-76DB-D06592A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2DF5C-385D-E3FC-A1E6-3E94798E8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9275D-66E3-E197-38D4-6D8B89A4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C8780-5BC4-4190-91B5-66AD859D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4E1F9-207B-5730-E0F1-2ACEDD40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394E1-1FA3-251B-586A-9ECE8B4B7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69712-5565-2152-FCAD-C4F0E9EFE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34EDE-5C4B-DD6A-C99D-FE888E92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E2772-AB61-05F3-26F9-CFE056F8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4FDCC-B67C-B60A-37A6-CE2FC08C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1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9A19-3F71-F19B-AAA2-D9A52609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FE5B5-4BA9-C05D-9074-DD7007662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06378-3054-4CAA-CED1-28C80452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76CBB-EE93-6831-A00B-410CF117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77AD2-60B3-504E-FF00-B80A685E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47BE-ABE2-1502-899C-4D17630B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1779E-A206-4D77-D30D-9853D61A4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0130F-1708-03DF-6321-89F567F6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980C3-D082-944D-9A05-0D3C8A67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857C2-C45C-DB6A-6ACE-B3D0BFDB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D265-BC05-AA6F-AF91-D754A5EC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D3108-FE5D-4A9C-C4E2-5AD9CF9B0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C971C-26A3-74B7-41CB-FC5BAE935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4522B-A161-9DA3-449A-807ED11C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25FF1-D240-EAE9-342B-60A8B204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6DCC7-B85D-0DC4-B9C8-98928016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A388-6151-D88A-C606-515D3C51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B2C8A-02D2-825C-9461-3C2379716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653E5-76C5-9DDA-053A-49597A637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EA239-2DB4-5D54-FB28-1DE3B729C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94745-17E5-D4D4-3221-5F23CF13C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ED254-B73F-7094-3441-1FB02B2B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D9EF5-7970-3E85-E5D8-BBC6AD22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A7F7D-B801-74E8-108E-B6FF90B8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6DDE-2CCB-66A0-053C-883A5975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7B6C1-A235-038D-92F7-4AA889F8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41409-7C54-90E1-96FB-3487DCF0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195B3-0422-2158-59DD-015BCCE5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8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18748-44BC-C4BD-8D60-5C47D237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03632-6A74-BF36-DF88-16B476F0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1B44B-D716-81B7-87E8-A8335963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197D-DEA3-1FA9-A33F-283C2681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48057-9CAE-975D-30FA-618616EBB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5038A-F69A-8306-3C5C-35A354893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3B196-E27A-F381-693C-C39D7862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BFAA8-49D4-4E71-ACC9-95B275BA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B1757-63C0-4B28-6BE9-D159C168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73A0-2488-373E-9AE4-27678B0E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563B1B-4AB9-FB34-9C83-81387F049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41907-EBCE-739B-9CF4-2D0A99112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B9A0C-2549-D324-DB01-FEAA3EC6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4D15-9870-C04C-8201-662B99B6A03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65555-D099-15E0-8A7B-10A015C3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D8736-227C-0BF3-5CCF-A03DCC34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A0E8C-8F82-1A51-D163-422BA335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22437-6130-515B-0231-497AC9666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2430D-6A84-C4DE-37F6-1A2D0C3F4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B4D15-9870-C04C-8201-662B99B6A03D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0633-7593-0EDD-B348-BC7543535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94A90-6C3C-0D85-0379-6F2B9E6EE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6ACA5-D378-0047-9C6A-8020C345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CA87B3AF-F77E-B89E-799E-3C5E1AF7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DE4D667-56AF-0298-4924-8167CFDE9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766" y="3856948"/>
            <a:ext cx="3814536" cy="134177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C93BDE0-59B5-0255-F2FE-BB4790EF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048" y="6002105"/>
            <a:ext cx="3419051" cy="497351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May 8,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6CD95-FACD-FD16-087F-F9BD00951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8" y="1020726"/>
            <a:ext cx="6807771" cy="3941133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+mn-lt"/>
              </a:rPr>
              <a:t>Strengthening Civic Health in Arizona</a:t>
            </a:r>
            <a:br>
              <a:rPr lang="en-US" sz="4800" dirty="0">
                <a:solidFill>
                  <a:schemeClr val="bg1"/>
                </a:solidFill>
                <a:latin typeface="+mn-lt"/>
              </a:rPr>
            </a:br>
            <a:br>
              <a:rPr lang="en-US" sz="4800" dirty="0">
                <a:solidFill>
                  <a:schemeClr val="bg1"/>
                </a:solidFill>
                <a:latin typeface="+mn-lt"/>
              </a:rPr>
            </a:br>
            <a:r>
              <a:rPr lang="en-US" sz="3600" dirty="0">
                <a:solidFill>
                  <a:schemeClr val="bg1"/>
                </a:solidFill>
                <a:latin typeface="+mn-lt"/>
              </a:rPr>
              <a:t>Governor’s Commission </a:t>
            </a:r>
            <a:br>
              <a:rPr lang="en-US" sz="3600" dirty="0">
                <a:solidFill>
                  <a:schemeClr val="bg1"/>
                </a:solidFill>
                <a:latin typeface="+mn-lt"/>
              </a:rPr>
            </a:br>
            <a:r>
              <a:rPr lang="en-US" sz="3600" dirty="0">
                <a:solidFill>
                  <a:schemeClr val="bg1"/>
                </a:solidFill>
                <a:latin typeface="+mn-lt"/>
              </a:rPr>
              <a:t>on Service &amp; Volunteerism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4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02C0-84FD-EBE2-175E-C47A639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303481"/>
            <a:ext cx="10515600" cy="310618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D9272C"/>
                </a:solidFill>
              </a:rPr>
              <a:t>Healthy People, Healthy Democracy</a:t>
            </a:r>
            <a:br>
              <a:rPr lang="en-US" sz="18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E98F5-BFCF-67FE-2F56-D1DA2BA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7FB426-75D6-8D27-91C3-60444750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ABD756-57A0-D46F-AE3D-A17099149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72" y="1132884"/>
            <a:ext cx="9863537" cy="524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3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02C0-84FD-EBE2-175E-C47A639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303481"/>
            <a:ext cx="10515600" cy="310618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D9272C"/>
                </a:solidFill>
              </a:rPr>
              <a:t>Cost of Voting Index</a:t>
            </a:r>
            <a:br>
              <a:rPr lang="en-US" sz="18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E98F5-BFCF-67FE-2F56-D1DA2BA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7FB426-75D6-8D27-91C3-60444750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8806F6-D4D2-C860-432F-5D270B550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051" y="867776"/>
            <a:ext cx="7386551" cy="59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0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02C0-84FD-EBE2-175E-C47A639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303481"/>
            <a:ext cx="10515600" cy="310618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D9272C"/>
                </a:solidFill>
              </a:rPr>
              <a:t>Civic Health Matters for Arizona</a:t>
            </a:r>
            <a:br>
              <a:rPr lang="en-US" sz="4000" dirty="0">
                <a:solidFill>
                  <a:srgbClr val="D9272C"/>
                </a:solidFill>
              </a:rPr>
            </a:br>
            <a:r>
              <a:rPr lang="en-US" sz="2800" dirty="0"/>
              <a:t>Democratic processes that are inclusive and robust </a:t>
            </a:r>
            <a:br>
              <a:rPr lang="en-US" sz="2800" dirty="0"/>
            </a:br>
            <a:r>
              <a:rPr lang="en-US" sz="2800" dirty="0"/>
              <a:t>are vital to creating the opportunity for everyone to be healthy.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E98F5-BFCF-67FE-2F56-D1DA2BA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7FB426-75D6-8D27-91C3-60444750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B99C6C-A01A-CD17-F424-72A837380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495" y="1812841"/>
            <a:ext cx="5619896" cy="51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736E732-E822-31F3-74BF-2B62E9DA1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5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02C0-84FD-EBE2-175E-C47A639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303481"/>
            <a:ext cx="10515600" cy="310618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D9272C"/>
                </a:solidFill>
              </a:rPr>
              <a:t>Healthy Democracy, Healthier People </a:t>
            </a:r>
            <a:br>
              <a:rPr lang="en-US" dirty="0"/>
            </a:br>
            <a:r>
              <a:rPr lang="en-US" sz="2800" dirty="0"/>
              <a:t>Growing movement, growing body of research</a:t>
            </a:r>
            <a:br>
              <a:rPr lang="en-US" sz="2800" dirty="0"/>
            </a:br>
            <a:br>
              <a:rPr lang="en-US" sz="18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E98F5-BFCF-67FE-2F56-D1DA2BA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7FB426-75D6-8D27-91C3-60444750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F67B80F-A893-BC86-D1CD-698A5A73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52" y="1772155"/>
            <a:ext cx="7761529" cy="43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4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02C0-84FD-EBE2-175E-C47A639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47" y="314054"/>
            <a:ext cx="6281804" cy="5667828"/>
          </a:xfrm>
        </p:spPr>
        <p:txBody>
          <a:bodyPr anchor="t">
            <a:normAutofit/>
          </a:bodyPr>
          <a:lstStyle/>
          <a:p>
            <a:r>
              <a:rPr lang="en-US" sz="4800" dirty="0"/>
              <a:t>“We’ve learned that belonging &amp; civic muscle can significantly impact an individual’s &amp; a community’s resilience &amp; capacity to thrive.”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E98F5-BFCF-67FE-2F56-D1DA2BA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7FB426-75D6-8D27-91C3-60444750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296B3C-18BC-D3F6-16B7-B3D8C66FB517}"/>
              </a:ext>
            </a:extLst>
          </p:cNvPr>
          <p:cNvSpPr txBox="1"/>
          <p:nvPr/>
        </p:nvSpPr>
        <p:spPr>
          <a:xfrm>
            <a:off x="950815" y="5058552"/>
            <a:ext cx="6097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D9272C"/>
                </a:solidFill>
              </a:rPr>
              <a:t>Rear Admiral Paul Reed</a:t>
            </a:r>
          </a:p>
          <a:p>
            <a:pPr algn="r"/>
            <a:r>
              <a:rPr lang="en-US" dirty="0">
                <a:solidFill>
                  <a:srgbClr val="D9272C"/>
                </a:solidFill>
              </a:rPr>
              <a:t>Deputy Assistant Secretary for Health</a:t>
            </a:r>
          </a:p>
          <a:p>
            <a:pPr algn="r"/>
            <a:r>
              <a:rPr lang="en-US" dirty="0">
                <a:solidFill>
                  <a:srgbClr val="D9272C"/>
                </a:solidFill>
              </a:rPr>
              <a:t>Director, Office of Disease Prevention &amp; Health Promotion</a:t>
            </a:r>
            <a:endParaRPr lang="en-US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AD2B0742-7BFA-B81A-3809-2DA34970D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person in a military uniform&#10;&#10;Description automatically generated">
            <a:extLst>
              <a:ext uri="{FF2B5EF4-FFF2-40B4-BE49-F238E27FC236}">
                <a16:creationId xmlns:a16="http://schemas.microsoft.com/office/drawing/2014/main" id="{EBC104C5-16C4-F34F-DA8C-D958407D9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581" y="662722"/>
            <a:ext cx="3326501" cy="46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7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02C0-84FD-EBE2-175E-C47A639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303481"/>
            <a:ext cx="10515600" cy="310618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D9272C"/>
                </a:solidFill>
              </a:rPr>
              <a:t>Healthy Democracy, Healthier People </a:t>
            </a:r>
            <a:br>
              <a:rPr lang="en-US" dirty="0"/>
            </a:br>
            <a:r>
              <a:rPr lang="en-US" sz="2800" dirty="0"/>
              <a:t>Growing movement, growing body of research</a:t>
            </a:r>
            <a:br>
              <a:rPr lang="en-US" sz="2800" dirty="0"/>
            </a:br>
            <a:br>
              <a:rPr lang="en-US" sz="18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E98F5-BFCF-67FE-2F56-D1DA2BA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7FB426-75D6-8D27-91C3-60444750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pic>
        <p:nvPicPr>
          <p:cNvPr id="3074" name="Picture 2" descr="Home | National Academies">
            <a:extLst>
              <a:ext uri="{FF2B5EF4-FFF2-40B4-BE49-F238E27FC236}">
                <a16:creationId xmlns:a16="http://schemas.microsoft.com/office/drawing/2014/main" id="{DB19CA5C-8421-7EC9-F0D6-6DEB2BA4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75" y="1800616"/>
            <a:ext cx="40481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American Medical Association - Disability:IN Chicagoland">
            <a:extLst>
              <a:ext uri="{FF2B5EF4-FFF2-40B4-BE49-F238E27FC236}">
                <a16:creationId xmlns:a16="http://schemas.microsoft.com/office/drawing/2014/main" id="{FC4E9EB9-7517-70EF-39F2-7B09CADDD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85" y="3015723"/>
            <a:ext cx="3360976" cy="14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merican College of Physicians unveils new logo and tagline: 'Leading  Internal Medicine, Improving Lives'">
            <a:extLst>
              <a:ext uri="{FF2B5EF4-FFF2-40B4-BE49-F238E27FC236}">
                <a16:creationId xmlns:a16="http://schemas.microsoft.com/office/drawing/2014/main" id="{C4940385-7BB7-D8C7-6A94-8FE81147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5" y="4906805"/>
            <a:ext cx="2963216" cy="13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merican Public Health Association — For science. For action. For health.">
            <a:extLst>
              <a:ext uri="{FF2B5EF4-FFF2-40B4-BE49-F238E27FC236}">
                <a16:creationId xmlns:a16="http://schemas.microsoft.com/office/drawing/2014/main" id="{83D2D1E9-9D21-5FF0-F889-8C19182A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87" y="2439460"/>
            <a:ext cx="28575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ome - National Association of County and City Health Officials">
            <a:extLst>
              <a:ext uri="{FF2B5EF4-FFF2-40B4-BE49-F238E27FC236}">
                <a16:creationId xmlns:a16="http://schemas.microsoft.com/office/drawing/2014/main" id="{BE19F6E9-56DD-6B5A-32BF-3ACBA1C5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48" y="4100463"/>
            <a:ext cx="38481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9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02C0-84FD-EBE2-175E-C47A639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45"/>
            <a:ext cx="10515600" cy="3106189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rgbClr val="D9272C"/>
                </a:solidFill>
              </a:rPr>
              <a:t>Why It Matters</a:t>
            </a:r>
            <a:br>
              <a:rPr lang="en-US" sz="4400" dirty="0">
                <a:solidFill>
                  <a:srgbClr val="D9272C"/>
                </a:solidFill>
              </a:rPr>
            </a:br>
            <a:r>
              <a:rPr lang="en-US" sz="2800" dirty="0"/>
              <a:t>Health Policy Outcomes</a:t>
            </a:r>
            <a:br>
              <a:rPr lang="en-US" sz="2800" dirty="0"/>
            </a:br>
            <a:br>
              <a:rPr lang="en-US" sz="18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E98F5-BFCF-67FE-2F56-D1DA2BA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7FB426-75D6-8D27-91C3-60444750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pic>
        <p:nvPicPr>
          <p:cNvPr id="5122" name="Picture 2" descr="Bennett_Pres_July21_2009_4 | Arizona Secretary of State Ken … | Flickr">
            <a:extLst>
              <a:ext uri="{FF2B5EF4-FFF2-40B4-BE49-F238E27FC236}">
                <a16:creationId xmlns:a16="http://schemas.microsoft.com/office/drawing/2014/main" id="{7AD8FE8E-7E1F-4A02-80EC-7CAAC57E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11" y="1621376"/>
            <a:ext cx="7245069" cy="48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9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02C0-84FD-EBE2-175E-C47A639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45"/>
            <a:ext cx="10515600" cy="3106189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rgbClr val="D9272C"/>
                </a:solidFill>
              </a:rPr>
              <a:t>Why It Matters</a:t>
            </a:r>
            <a:br>
              <a:rPr lang="en-US" sz="4400" dirty="0">
                <a:solidFill>
                  <a:srgbClr val="D9272C"/>
                </a:solidFill>
              </a:rPr>
            </a:br>
            <a:r>
              <a:rPr lang="en-US" sz="2800" dirty="0"/>
              <a:t>Zip Code, not Genetic Code, determines life expectancy</a:t>
            </a:r>
            <a:br>
              <a:rPr lang="en-US" sz="2800" dirty="0"/>
            </a:br>
            <a:br>
              <a:rPr lang="en-US" sz="18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E98F5-BFCF-67FE-2F56-D1DA2BA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7FB426-75D6-8D27-91C3-60444750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pic>
        <p:nvPicPr>
          <p:cNvPr id="6146" name="Picture 2" descr="Vitalyst Goals image">
            <a:extLst>
              <a:ext uri="{FF2B5EF4-FFF2-40B4-BE49-F238E27FC236}">
                <a16:creationId xmlns:a16="http://schemas.microsoft.com/office/drawing/2014/main" id="{9EDF58D4-1C94-64BC-6199-961BA15E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89" y="1623908"/>
            <a:ext cx="4942210" cy="494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9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E98F5-BFCF-67FE-2F56-D1DA2BA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7FB426-75D6-8D27-91C3-60444750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755BA3-5F52-9E00-FD20-0D6340CF3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61" y="124622"/>
            <a:ext cx="8892889" cy="66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9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02C0-84FD-EBE2-175E-C47A6399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22" y="158408"/>
            <a:ext cx="10515600" cy="3106189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rgbClr val="D9272C"/>
                </a:solidFill>
              </a:rPr>
              <a:t>Why It Matters, Still</a:t>
            </a:r>
            <a:br>
              <a:rPr lang="en-US" sz="4400" dirty="0">
                <a:solidFill>
                  <a:srgbClr val="D9272C"/>
                </a:solidFill>
              </a:rPr>
            </a:br>
            <a:r>
              <a:rPr lang="en-US" sz="2800" dirty="0"/>
              <a:t>Arizona’s Civic Health</a:t>
            </a:r>
            <a:br>
              <a:rPr lang="en-US" sz="2800" dirty="0"/>
            </a:br>
            <a:br>
              <a:rPr lang="en-US" sz="18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E98F5-BFCF-67FE-2F56-D1DA2BA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7FB426-75D6-8D27-91C3-60444750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34C2C-ECEB-360C-2A92-7E878BEF3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46" y="1503958"/>
            <a:ext cx="6102664" cy="1422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8FD306-510F-1753-A582-671433EF6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711" y="3223958"/>
            <a:ext cx="6140766" cy="1346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19ED6E-CF43-8971-B13C-BE0AF2958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383" y="4665031"/>
            <a:ext cx="6102664" cy="13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6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0E98F5-BFCF-67FE-2F56-D1DA2BAF6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253999" cy="6858001"/>
          </a:xfr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7FB426-75D6-8D27-91C3-60444750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609" y="5981882"/>
            <a:ext cx="1627950" cy="572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7D541-4F31-D68B-8863-05B65960A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356" y="97658"/>
            <a:ext cx="8606982" cy="66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9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4ccc53-066a-4ba2-834d-f76d7444a473">
      <Terms xmlns="http://schemas.microsoft.com/office/infopath/2007/PartnerControls"/>
    </lcf76f155ced4ddcb4097134ff3c332f>
    <TaxCatchAll xmlns="0271f811-728e-4991-a4ba-407ce6598932" xsi:nil="true"/>
    <_dlc_DocId xmlns="0271f811-728e-4991-a4ba-407ce6598932">WX66H65QS6ZD-2086242889-142583</_dlc_DocId>
    <_dlc_DocIdUrl xmlns="0271f811-728e-4991-a4ba-407ce6598932">
      <Url>https://slhi.sharepoint.com/sites/Programs/_layouts/15/DocIdRedir.aspx?ID=WX66H65QS6ZD-2086242889-142583</Url>
      <Description>WX66H65QS6ZD-2086242889-142583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C97D49484254B913138289418102A" ma:contentTypeVersion="18" ma:contentTypeDescription="Create a new document." ma:contentTypeScope="" ma:versionID="75ebe8a68fa50faf68be24e1201e01e5">
  <xsd:schema xmlns:xsd="http://www.w3.org/2001/XMLSchema" xmlns:xs="http://www.w3.org/2001/XMLSchema" xmlns:p="http://schemas.microsoft.com/office/2006/metadata/properties" xmlns:ns2="0271f811-728e-4991-a4ba-407ce6598932" xmlns:ns3="444ccc53-066a-4ba2-834d-f76d7444a473" targetNamespace="http://schemas.microsoft.com/office/2006/metadata/properties" ma:root="true" ma:fieldsID="1d84af027723877a925a17f110ffd71f" ns2:_="" ns3:_="">
    <xsd:import namespace="0271f811-728e-4991-a4ba-407ce6598932"/>
    <xsd:import namespace="444ccc53-066a-4ba2-834d-f76d7444a47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1f811-728e-4991-a4ba-407ce659893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de80bf7-a67f-4a7a-830e-f7fea1658e38}" ma:internalName="TaxCatchAll" ma:showField="CatchAllData" ma:web="0271f811-728e-4991-a4ba-407ce65989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ccc53-066a-4ba2-834d-f76d7444a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fda39e0-1ecb-4c3b-8f86-e6bf22edd9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AB4F9C-0243-4A20-BD4B-AF28AD79EEC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D273A27-4BC9-45E8-91B9-3F922D4BD1ED}">
  <ds:schemaRefs>
    <ds:schemaRef ds:uri="http://schemas.microsoft.com/office/2006/metadata/properties"/>
    <ds:schemaRef ds:uri="http://schemas.microsoft.com/office/infopath/2007/PartnerControls"/>
    <ds:schemaRef ds:uri="d0ce71ea-24da-4cd7-867f-ae69f30c29c7"/>
    <ds:schemaRef ds:uri="a7b3dfd3-d338-420c-8bd8-1de569bd3bc9"/>
    <ds:schemaRef ds:uri="444ccc53-066a-4ba2-834d-f76d7444a473"/>
    <ds:schemaRef ds:uri="0271f811-728e-4991-a4ba-407ce6598932"/>
  </ds:schemaRefs>
</ds:datastoreItem>
</file>

<file path=customXml/itemProps3.xml><?xml version="1.0" encoding="utf-8"?>
<ds:datastoreItem xmlns:ds="http://schemas.openxmlformats.org/officeDocument/2006/customXml" ds:itemID="{5B929D72-977F-4C63-B9ED-B5AC95862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1f811-728e-4991-a4ba-407ce6598932"/>
    <ds:schemaRef ds:uri="444ccc53-066a-4ba2-834d-f76d7444a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5147930-BE48-4137-8D61-B2DF2642E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1320</Words>
  <Application>Microsoft Office PowerPoint</Application>
  <PresentationFormat>Widescreen</PresentationFormat>
  <Paragraphs>87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Office Theme</vt:lpstr>
      <vt:lpstr>Strengthening Civic Health in Arizona  Governor’s Commission  on Service &amp; Volunteerism</vt:lpstr>
      <vt:lpstr>Healthy Democracy, Healthier People  Growing movement, growing body of research  </vt:lpstr>
      <vt:lpstr>“We’ve learned that belonging &amp; civic muscle can significantly impact an individual’s &amp; a community’s resilience &amp; capacity to thrive.”</vt:lpstr>
      <vt:lpstr>Healthy Democracy, Healthier People  Growing movement, growing body of research  </vt:lpstr>
      <vt:lpstr>Why It Matters Health Policy Outcomes  </vt:lpstr>
      <vt:lpstr>Why It Matters Zip Code, not Genetic Code, determines life expectancy  </vt:lpstr>
      <vt:lpstr>PowerPoint Presentation</vt:lpstr>
      <vt:lpstr>Why It Matters, Still Arizona’s Civic Health  </vt:lpstr>
      <vt:lpstr>PowerPoint Presentation</vt:lpstr>
      <vt:lpstr>Healthy People, Healthy Democracy </vt:lpstr>
      <vt:lpstr>Cost of Voting Index </vt:lpstr>
      <vt:lpstr>Civic Health Matters for Arizona Democratic processes that are inclusive and robust  are vital to creating the opportunity for everyone to be healthy.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the presentation goes in this space. </dc:title>
  <dc:creator>Camille Heard</dc:creator>
  <cp:lastModifiedBy>David Martinez III</cp:lastModifiedBy>
  <cp:revision>16</cp:revision>
  <dcterms:created xsi:type="dcterms:W3CDTF">2022-08-08T02:27:59Z</dcterms:created>
  <dcterms:modified xsi:type="dcterms:W3CDTF">2024-04-24T23:28:05Z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0x010100F59C97D49484254B913138289418102A</vt:lpwstr>
  </property>
  <property fmtid="{D5CDD505-2E9C-101B-9397-08002B2CF9AE}" pid="3" name="_dlc_DocIdItemGuid">
    <vt:lpwstr>9824a681-7a0c-432a-a992-9e1927a29fc4</vt:lpwstr>
  </property>
</Properties>
</file>